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94" r:id="rId3"/>
    <p:sldId id="319" r:id="rId4"/>
    <p:sldId id="354" r:id="rId5"/>
    <p:sldId id="326" r:id="rId6"/>
    <p:sldId id="305" r:id="rId7"/>
    <p:sldId id="307" r:id="rId8"/>
    <p:sldId id="349" r:id="rId9"/>
    <p:sldId id="350" r:id="rId10"/>
    <p:sldId id="351" r:id="rId11"/>
    <p:sldId id="355" r:id="rId12"/>
    <p:sldId id="356" r:id="rId13"/>
    <p:sldId id="357" r:id="rId14"/>
    <p:sldId id="313" r:id="rId15"/>
    <p:sldId id="315" r:id="rId16"/>
    <p:sldId id="317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6F062-9935-41F1-BE9E-1EB97F03B6A2}" v="3" dt="2022-02-08T14:41:55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1361"/>
  </p:normalViewPr>
  <p:slideViewPr>
    <p:cSldViewPr snapToGrid="0" snapToObjects="1">
      <p:cViewPr varScale="1">
        <p:scale>
          <a:sx n="58" d="100"/>
          <a:sy n="58" d="100"/>
        </p:scale>
        <p:origin x="12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y echeverry" userId="651f83200db608cf" providerId="LiveId" clId="{3E76F062-9935-41F1-BE9E-1EB97F03B6A2}"/>
    <pc:docChg chg="undo custSel delSld modSld">
      <pc:chgData name="patty echeverry" userId="651f83200db608cf" providerId="LiveId" clId="{3E76F062-9935-41F1-BE9E-1EB97F03B6A2}" dt="2022-02-08T14:42:39.855" v="1108" actId="732"/>
      <pc:docMkLst>
        <pc:docMk/>
      </pc:docMkLst>
      <pc:sldChg chg="addSp delSp modSp mod">
        <pc:chgData name="patty echeverry" userId="651f83200db608cf" providerId="LiveId" clId="{3E76F062-9935-41F1-BE9E-1EB97F03B6A2}" dt="2022-02-08T14:42:39.855" v="1108" actId="732"/>
        <pc:sldMkLst>
          <pc:docMk/>
          <pc:sldMk cId="1192143402" sldId="257"/>
        </pc:sldMkLst>
        <pc:picChg chg="add del mod">
          <ac:chgData name="patty echeverry" userId="651f83200db608cf" providerId="LiveId" clId="{3E76F062-9935-41F1-BE9E-1EB97F03B6A2}" dt="2022-02-08T14:41:27.832" v="1098" actId="478"/>
          <ac:picMkLst>
            <pc:docMk/>
            <pc:sldMk cId="1192143402" sldId="257"/>
            <ac:picMk id="3" creationId="{BA2D5FA4-2483-4F88-890E-E6C3D6D5F976}"/>
          </ac:picMkLst>
        </pc:picChg>
        <pc:picChg chg="add mod modCrop">
          <ac:chgData name="patty echeverry" userId="651f83200db608cf" providerId="LiveId" clId="{3E76F062-9935-41F1-BE9E-1EB97F03B6A2}" dt="2022-02-08T14:42:39.855" v="1108" actId="732"/>
          <ac:picMkLst>
            <pc:docMk/>
            <pc:sldMk cId="1192143402" sldId="257"/>
            <ac:picMk id="6" creationId="{C7E41155-C219-418A-A2E4-E1AE316DD1E9}"/>
          </ac:picMkLst>
        </pc:picChg>
      </pc:sldChg>
      <pc:sldChg chg="delSp modSp mod">
        <pc:chgData name="patty echeverry" userId="651f83200db608cf" providerId="LiveId" clId="{3E76F062-9935-41F1-BE9E-1EB97F03B6A2}" dt="2022-02-08T14:35:32.972" v="1082" actId="20577"/>
        <pc:sldMkLst>
          <pc:docMk/>
          <pc:sldMk cId="916594486" sldId="294"/>
        </pc:sldMkLst>
        <pc:spChg chg="mod">
          <ac:chgData name="patty echeverry" userId="651f83200db608cf" providerId="LiveId" clId="{3E76F062-9935-41F1-BE9E-1EB97F03B6A2}" dt="2022-02-08T13:40:12.745" v="15" actId="20577"/>
          <ac:spMkLst>
            <pc:docMk/>
            <pc:sldMk cId="916594486" sldId="294"/>
            <ac:spMk id="4" creationId="{00000000-0000-0000-0000-000000000000}"/>
          </ac:spMkLst>
        </pc:spChg>
        <pc:spChg chg="mod">
          <ac:chgData name="patty echeverry" userId="651f83200db608cf" providerId="LiveId" clId="{3E76F062-9935-41F1-BE9E-1EB97F03B6A2}" dt="2022-02-08T14:35:32.972" v="1082" actId="20577"/>
          <ac:spMkLst>
            <pc:docMk/>
            <pc:sldMk cId="916594486" sldId="294"/>
            <ac:spMk id="12" creationId="{DEB8F32F-4491-C046-BE43-2C613A54ABB7}"/>
          </ac:spMkLst>
        </pc:spChg>
        <pc:grpChg chg="del">
          <ac:chgData name="patty echeverry" userId="651f83200db608cf" providerId="LiveId" clId="{3E76F062-9935-41F1-BE9E-1EB97F03B6A2}" dt="2022-02-08T13:40:15.710" v="16" actId="478"/>
          <ac:grpSpMkLst>
            <pc:docMk/>
            <pc:sldMk cId="916594486" sldId="294"/>
            <ac:grpSpMk id="16" creationId="{00000000-0000-0000-0000-000000000000}"/>
          </ac:grpSpMkLst>
        </pc:grpChg>
        <pc:picChg chg="mod topLvl">
          <ac:chgData name="patty echeverry" userId="651f83200db608cf" providerId="LiveId" clId="{3E76F062-9935-41F1-BE9E-1EB97F03B6A2}" dt="2022-02-08T13:40:19.567" v="42" actId="1037"/>
          <ac:picMkLst>
            <pc:docMk/>
            <pc:sldMk cId="916594486" sldId="294"/>
            <ac:picMk id="17" creationId="{00000000-0000-0000-0000-000000000000}"/>
          </ac:picMkLst>
        </pc:picChg>
        <pc:picChg chg="del topLvl">
          <ac:chgData name="patty echeverry" userId="651f83200db608cf" providerId="LiveId" clId="{3E76F062-9935-41F1-BE9E-1EB97F03B6A2}" dt="2022-02-08T13:40:15.710" v="16" actId="478"/>
          <ac:picMkLst>
            <pc:docMk/>
            <pc:sldMk cId="916594486" sldId="294"/>
            <ac:picMk id="18" creationId="{00000000-0000-0000-0000-000000000000}"/>
          </ac:picMkLst>
        </pc:picChg>
      </pc:sldChg>
      <pc:sldChg chg="modSp mod">
        <pc:chgData name="patty echeverry" userId="651f83200db608cf" providerId="LiveId" clId="{3E76F062-9935-41F1-BE9E-1EB97F03B6A2}" dt="2022-02-08T14:09:55.789" v="824" actId="20577"/>
        <pc:sldMkLst>
          <pc:docMk/>
          <pc:sldMk cId="3466975494" sldId="305"/>
        </pc:sldMkLst>
        <pc:spChg chg="mod">
          <ac:chgData name="patty echeverry" userId="651f83200db608cf" providerId="LiveId" clId="{3E76F062-9935-41F1-BE9E-1EB97F03B6A2}" dt="2022-02-08T14:09:55.789" v="824" actId="20577"/>
          <ac:spMkLst>
            <pc:docMk/>
            <pc:sldMk cId="3466975494" sldId="305"/>
            <ac:spMk id="12" creationId="{DEB8F32F-4491-C046-BE43-2C613A54ABB7}"/>
          </ac:spMkLst>
        </pc:spChg>
      </pc:sldChg>
      <pc:sldChg chg="modSp del mod">
        <pc:chgData name="patty echeverry" userId="651f83200db608cf" providerId="LiveId" clId="{3E76F062-9935-41F1-BE9E-1EB97F03B6A2}" dt="2022-02-08T13:58:33.329" v="620" actId="47"/>
        <pc:sldMkLst>
          <pc:docMk/>
          <pc:sldMk cId="498265804" sldId="306"/>
        </pc:sldMkLst>
        <pc:spChg chg="mod">
          <ac:chgData name="patty echeverry" userId="651f83200db608cf" providerId="LiveId" clId="{3E76F062-9935-41F1-BE9E-1EB97F03B6A2}" dt="2022-02-08T13:57:08.380" v="598" actId="20577"/>
          <ac:spMkLst>
            <pc:docMk/>
            <pc:sldMk cId="498265804" sldId="306"/>
            <ac:spMk id="12" creationId="{DEB8F32F-4491-C046-BE43-2C613A54ABB7}"/>
          </ac:spMkLst>
        </pc:spChg>
      </pc:sldChg>
      <pc:sldChg chg="modSp mod">
        <pc:chgData name="patty echeverry" userId="651f83200db608cf" providerId="LiveId" clId="{3E76F062-9935-41F1-BE9E-1EB97F03B6A2}" dt="2022-02-08T13:59:58.315" v="718" actId="20577"/>
        <pc:sldMkLst>
          <pc:docMk/>
          <pc:sldMk cId="3956900296" sldId="307"/>
        </pc:sldMkLst>
        <pc:spChg chg="mod">
          <ac:chgData name="patty echeverry" userId="651f83200db608cf" providerId="LiveId" clId="{3E76F062-9935-41F1-BE9E-1EB97F03B6A2}" dt="2022-02-08T13:59:58.315" v="718" actId="20577"/>
          <ac:spMkLst>
            <pc:docMk/>
            <pc:sldMk cId="3956900296" sldId="307"/>
            <ac:spMk id="12" creationId="{DEB8F32F-4491-C046-BE43-2C613A54ABB7}"/>
          </ac:spMkLst>
        </pc:spChg>
      </pc:sldChg>
      <pc:sldChg chg="del">
        <pc:chgData name="patty echeverry" userId="651f83200db608cf" providerId="LiveId" clId="{3E76F062-9935-41F1-BE9E-1EB97F03B6A2}" dt="2022-02-08T14:02:05.687" v="729" actId="47"/>
        <pc:sldMkLst>
          <pc:docMk/>
          <pc:sldMk cId="1003298688" sldId="314"/>
        </pc:sldMkLst>
      </pc:sldChg>
      <pc:sldChg chg="modSp mod">
        <pc:chgData name="patty echeverry" userId="651f83200db608cf" providerId="LiveId" clId="{3E76F062-9935-41F1-BE9E-1EB97F03B6A2}" dt="2022-02-08T14:28:51.161" v="1079" actId="20577"/>
        <pc:sldMkLst>
          <pc:docMk/>
          <pc:sldMk cId="154204114" sldId="315"/>
        </pc:sldMkLst>
        <pc:spChg chg="mod">
          <ac:chgData name="patty echeverry" userId="651f83200db608cf" providerId="LiveId" clId="{3E76F062-9935-41F1-BE9E-1EB97F03B6A2}" dt="2022-02-08T14:28:51.161" v="1079" actId="20577"/>
          <ac:spMkLst>
            <pc:docMk/>
            <pc:sldMk cId="154204114" sldId="315"/>
            <ac:spMk id="12" creationId="{DEB8F32F-4491-C046-BE43-2C613A54ABB7}"/>
          </ac:spMkLst>
        </pc:spChg>
      </pc:sldChg>
      <pc:sldChg chg="addSp modSp mod">
        <pc:chgData name="patty echeverry" userId="651f83200db608cf" providerId="LiveId" clId="{3E76F062-9935-41F1-BE9E-1EB97F03B6A2}" dt="2022-02-08T14:39:23.224" v="1094" actId="732"/>
        <pc:sldMkLst>
          <pc:docMk/>
          <pc:sldMk cId="398165500" sldId="317"/>
        </pc:sldMkLst>
        <pc:picChg chg="add mod modCrop">
          <ac:chgData name="patty echeverry" userId="651f83200db608cf" providerId="LiveId" clId="{3E76F062-9935-41F1-BE9E-1EB97F03B6A2}" dt="2022-02-08T14:39:23.224" v="1094" actId="732"/>
          <ac:picMkLst>
            <pc:docMk/>
            <pc:sldMk cId="398165500" sldId="317"/>
            <ac:picMk id="3" creationId="{6F7D831A-BFC0-4D56-B750-DDA8D2719766}"/>
          </ac:picMkLst>
        </pc:picChg>
        <pc:picChg chg="mod modCrop">
          <ac:chgData name="patty echeverry" userId="651f83200db608cf" providerId="LiveId" clId="{3E76F062-9935-41F1-BE9E-1EB97F03B6A2}" dt="2022-02-08T14:05:53.006" v="779" actId="1038"/>
          <ac:picMkLst>
            <pc:docMk/>
            <pc:sldMk cId="398165500" sldId="317"/>
            <ac:picMk id="5" creationId="{27B2A6F9-90B8-384A-92CB-C826C351F3F0}"/>
          </ac:picMkLst>
        </pc:picChg>
      </pc:sldChg>
      <pc:sldChg chg="modSp mod">
        <pc:chgData name="patty echeverry" userId="651f83200db608cf" providerId="LiveId" clId="{3E76F062-9935-41F1-BE9E-1EB97F03B6A2}" dt="2022-02-08T13:54:05.193" v="546" actId="20577"/>
        <pc:sldMkLst>
          <pc:docMk/>
          <pc:sldMk cId="229632565" sldId="319"/>
        </pc:sldMkLst>
        <pc:spChg chg="mod">
          <ac:chgData name="patty echeverry" userId="651f83200db608cf" providerId="LiveId" clId="{3E76F062-9935-41F1-BE9E-1EB97F03B6A2}" dt="2022-02-08T13:54:05.193" v="546" actId="20577"/>
          <ac:spMkLst>
            <pc:docMk/>
            <pc:sldMk cId="229632565" sldId="319"/>
            <ac:spMk id="12" creationId="{DEB8F32F-4491-C046-BE43-2C613A54ABB7}"/>
          </ac:spMkLst>
        </pc:spChg>
      </pc:sldChg>
      <pc:sldChg chg="modSp mod">
        <pc:chgData name="patty echeverry" userId="651f83200db608cf" providerId="LiveId" clId="{3E76F062-9935-41F1-BE9E-1EB97F03B6A2}" dt="2022-02-08T14:27:05.662" v="1073"/>
        <pc:sldMkLst>
          <pc:docMk/>
          <pc:sldMk cId="1134045688" sldId="326"/>
        </pc:sldMkLst>
        <pc:spChg chg="mod">
          <ac:chgData name="patty echeverry" userId="651f83200db608cf" providerId="LiveId" clId="{3E76F062-9935-41F1-BE9E-1EB97F03B6A2}" dt="2022-02-08T14:27:05.662" v="1073"/>
          <ac:spMkLst>
            <pc:docMk/>
            <pc:sldMk cId="1134045688" sldId="326"/>
            <ac:spMk id="12" creationId="{DEB8F32F-4491-C046-BE43-2C613A54ABB7}"/>
          </ac:spMkLst>
        </pc:spChg>
      </pc:sldChg>
      <pc:sldChg chg="del">
        <pc:chgData name="patty echeverry" userId="651f83200db608cf" providerId="LiveId" clId="{3E76F062-9935-41F1-BE9E-1EB97F03B6A2}" dt="2022-02-08T13:55:20.126" v="548" actId="47"/>
        <pc:sldMkLst>
          <pc:docMk/>
          <pc:sldMk cId="809633208" sldId="327"/>
        </pc:sldMkLst>
      </pc:sldChg>
      <pc:sldChg chg="del">
        <pc:chgData name="patty echeverry" userId="651f83200db608cf" providerId="LiveId" clId="{3E76F062-9935-41F1-BE9E-1EB97F03B6A2}" dt="2022-02-08T13:55:21.567" v="549" actId="47"/>
        <pc:sldMkLst>
          <pc:docMk/>
          <pc:sldMk cId="547162549" sldId="328"/>
        </pc:sldMkLst>
      </pc:sldChg>
      <pc:sldChg chg="del">
        <pc:chgData name="patty echeverry" userId="651f83200db608cf" providerId="LiveId" clId="{3E76F062-9935-41F1-BE9E-1EB97F03B6A2}" dt="2022-02-08T14:02:10.004" v="730" actId="47"/>
        <pc:sldMkLst>
          <pc:docMk/>
          <pc:sldMk cId="1904047466" sldId="340"/>
        </pc:sldMkLst>
      </pc:sldChg>
      <pc:sldChg chg="del">
        <pc:chgData name="patty echeverry" userId="651f83200db608cf" providerId="LiveId" clId="{3E76F062-9935-41F1-BE9E-1EB97F03B6A2}" dt="2022-02-08T14:02:20.342" v="731" actId="47"/>
        <pc:sldMkLst>
          <pc:docMk/>
          <pc:sldMk cId="690340236" sldId="342"/>
        </pc:sldMkLst>
      </pc:sldChg>
      <pc:sldChg chg="del">
        <pc:chgData name="patty echeverry" userId="651f83200db608cf" providerId="LiveId" clId="{3E76F062-9935-41F1-BE9E-1EB97F03B6A2}" dt="2022-02-08T14:02:38.734" v="732" actId="47"/>
        <pc:sldMkLst>
          <pc:docMk/>
          <pc:sldMk cId="2769969644" sldId="343"/>
        </pc:sldMkLst>
      </pc:sldChg>
      <pc:sldChg chg="del">
        <pc:chgData name="patty echeverry" userId="651f83200db608cf" providerId="LiveId" clId="{3E76F062-9935-41F1-BE9E-1EB97F03B6A2}" dt="2022-02-08T14:05:25.387" v="748" actId="47"/>
        <pc:sldMkLst>
          <pc:docMk/>
          <pc:sldMk cId="339991474" sldId="344"/>
        </pc:sldMkLst>
      </pc:sldChg>
      <pc:sldChg chg="del">
        <pc:chgData name="patty echeverry" userId="651f83200db608cf" providerId="LiveId" clId="{3E76F062-9935-41F1-BE9E-1EB97F03B6A2}" dt="2022-02-08T14:03:02.170" v="733" actId="47"/>
        <pc:sldMkLst>
          <pc:docMk/>
          <pc:sldMk cId="3320799279" sldId="345"/>
        </pc:sldMkLst>
      </pc:sldChg>
      <pc:sldChg chg="modSp mod">
        <pc:chgData name="patty echeverry" userId="651f83200db608cf" providerId="LiveId" clId="{3E76F062-9935-41F1-BE9E-1EB97F03B6A2}" dt="2022-02-08T14:00:49.596" v="727" actId="20577"/>
        <pc:sldMkLst>
          <pc:docMk/>
          <pc:sldMk cId="2247512454" sldId="350"/>
        </pc:sldMkLst>
        <pc:spChg chg="mod">
          <ac:chgData name="patty echeverry" userId="651f83200db608cf" providerId="LiveId" clId="{3E76F062-9935-41F1-BE9E-1EB97F03B6A2}" dt="2022-02-08T14:00:49.596" v="727" actId="20577"/>
          <ac:spMkLst>
            <pc:docMk/>
            <pc:sldMk cId="2247512454" sldId="350"/>
            <ac:spMk id="20" creationId="{DEB8F32F-4491-C046-BE43-2C613A54ABB7}"/>
          </ac:spMkLst>
        </pc:spChg>
      </pc:sldChg>
      <pc:sldChg chg="del">
        <pc:chgData name="patty echeverry" userId="651f83200db608cf" providerId="LiveId" clId="{3E76F062-9935-41F1-BE9E-1EB97F03B6A2}" dt="2022-02-08T13:55:06.839" v="547" actId="2696"/>
        <pc:sldMkLst>
          <pc:docMk/>
          <pc:sldMk cId="3204234843" sldId="352"/>
        </pc:sldMkLst>
      </pc:sldChg>
      <pc:sldChg chg="modSp mod">
        <pc:chgData name="patty echeverry" userId="651f83200db608cf" providerId="LiveId" clId="{3E76F062-9935-41F1-BE9E-1EB97F03B6A2}" dt="2022-02-08T14:26:45.984" v="1071" actId="20577"/>
        <pc:sldMkLst>
          <pc:docMk/>
          <pc:sldMk cId="433468444" sldId="354"/>
        </pc:sldMkLst>
        <pc:spChg chg="mod">
          <ac:chgData name="patty echeverry" userId="651f83200db608cf" providerId="LiveId" clId="{3E76F062-9935-41F1-BE9E-1EB97F03B6A2}" dt="2022-02-08T14:26:45.984" v="1071" actId="20577"/>
          <ac:spMkLst>
            <pc:docMk/>
            <pc:sldMk cId="433468444" sldId="354"/>
            <ac:spMk id="12" creationId="{DEB8F32F-4491-C046-BE43-2C613A54AB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AEC2B-6BDA-FF43-B6A0-AE0FB7E8CB4D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D1C75-6606-4F44-B1BE-029E5B31665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96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1C75-6606-4F44-B1BE-029E5B31665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156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1C75-6606-4F44-B1BE-029E5B31665A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801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98510-E833-F841-A71E-EF770545A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E0695F-1CC0-DF47-856C-99523065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2C7BCD-F4B9-D14B-9CBB-35AD7C00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31676-6070-564A-B943-39E52A69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A81120-6532-5348-B4DF-997EA9DD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14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B48A4-535E-594E-A9DF-74A73E37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3C422F-87C5-3D4B-B186-6E88DC303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A4A811-9930-4D4C-886B-9DCEC9C4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084C59-9C0E-214A-B217-1D11473D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EDE3C0-EE1F-2E44-9E02-EC09DE68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781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B842CB-3FFF-0649-850B-743AB54E1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5982ED-3555-4B45-96C4-879602A9D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CD3622-189F-9B42-A433-0FDAEDC9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1133-D308-4E4B-B5BC-0C311C3F5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31F21D-47C8-0046-8168-2A88FEF5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776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CC12E-557F-C94B-8277-F0D4E5B9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66A45D-569C-A747-88F7-33AB7C182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FAB8CB-F890-3C43-B39E-32915822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244122-A2C9-7D4A-8C65-228D8E52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F01266-78FE-0C45-B00D-943D4191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870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AD7D1-C67F-B54E-967D-B050BF27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B7AC65-EE01-9046-B3E6-312461112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46614E-C3D4-BD49-88B0-851AAED5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1AD183-C46C-704D-B653-38B25F0E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AFE8A2-F628-8D4E-BF3F-EB2CBCB6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744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93F53-FE8D-0D46-BF84-F5E0DE10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64BA86-1A78-B447-8E3B-D89203FED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67740C-D2AF-FA4D-B2A7-BA0AB16FD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890045-1038-2948-96EA-8DCB6BA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D62EBA-1973-7F40-AE59-D3F475D6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3671FE-7F91-4D4D-89E9-99077609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279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D9EC39-5D09-F749-A232-D5809D46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F0DF43-4203-2F48-8DA0-E822E542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10161E-D75C-6047-999A-2FAC15DE0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DC4488-8090-6348-9D13-223F7F8AD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793578-01B8-BD40-9D3B-EE1269F1C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D7D627-AC70-1448-BC77-A43DB9C6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850C53-4A8E-A343-ADDD-A5B49C4F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8D8D74-128B-484C-9994-DA09839F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908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C3FF6-B16B-DC43-A4A5-2EFE8FF3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9F8ABB-253F-4848-A20E-6E29BD8D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8D661A-5C03-8D41-9D3D-A35DEEAB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3593E1-832D-C84E-B938-3B2B59C3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139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142C30-DFD5-AE4D-820E-FF3BC17A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E31D03-EED5-114A-8594-C2B51035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2836CA-8019-4C4E-BA87-1592AA93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369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7F14E-1386-9746-80D1-DF9D118B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E09E3E-5160-BD4B-8A53-17D5F5505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4C2574-A4B1-E848-975E-CA7EA0B4F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1FD3C2-A7FE-8346-98EA-29243636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22A880-F16E-914E-85FB-699035A7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6F8B3C-6FF8-6E47-81D3-669F849E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35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A8DA3-280F-7D46-AD3A-760DA7FB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F36CD6-2E3F-554A-AD39-7F41C57EC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C5CD3A-2CC2-084E-99BC-06EC0FEB9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2BAB5F-78E7-5E4F-87DA-B3CDBBCA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EE2052-71FF-9045-993E-3DE8A2AE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350FC1-3327-ED4C-9629-F0224752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843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61ACB5-CE76-0749-BAC4-60551481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293E58-77D6-DC48-B87C-18641856E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F1277B-1E7D-B146-97B2-B4EC520EA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07649-D764-CC47-B06B-A9099B4433E5}" type="datetimeFigureOut">
              <a:rPr lang="es-CL" smtClean="0"/>
              <a:t>08-02-2022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6449C-D8B0-6043-B40A-0933C7A18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C814A9-5786-3340-A193-007919B4A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87033-0003-6249-8030-05C0D5947A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7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microsoft.com/office/2007/relationships/hdphoto" Target="../media/hdphoto13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g"/><Relationship Id="rId7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webpay.c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microsoft.com/office/2007/relationships/hdphoto" Target="../media/hdphoto9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16034" y="1950473"/>
            <a:ext cx="6675966" cy="3459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5746675" y="2385583"/>
            <a:ext cx="62146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latin typeface="Roboto Light" pitchFamily="2" charset="0"/>
                <a:ea typeface="Roboto Light" pitchFamily="2" charset="0"/>
              </a:rPr>
              <a:t>Taller práctico – Motion Center 2022</a:t>
            </a:r>
          </a:p>
          <a:p>
            <a:endParaRPr lang="es-ES" sz="1600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Didot" panose="02000503000000020003" pitchFamily="2" charset="-79"/>
            </a:endParaRPr>
          </a:p>
          <a:p>
            <a:r>
              <a:rPr lang="es-ES" sz="2800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dot" panose="02000503000000020003" pitchFamily="2" charset="-79"/>
              </a:rPr>
              <a:t>“Uso de las ayudas ergogénicas en el deporte”.</a:t>
            </a:r>
          </a:p>
          <a:p>
            <a:pPr algn="ctr"/>
            <a:endParaRPr lang="en-US" b="1" i="1" dirty="0">
              <a:solidFill>
                <a:srgbClr val="FF0000"/>
              </a:solidFill>
              <a:latin typeface="Roboto Light" pitchFamily="2" charset="0"/>
              <a:ea typeface="Roboto Light" pitchFamily="2" charset="0"/>
            </a:endParaRPr>
          </a:p>
          <a:p>
            <a:pPr algn="ctr"/>
            <a:r>
              <a:rPr lang="en-US" b="1" i="1" dirty="0">
                <a:latin typeface="Roboto Light" pitchFamily="2" charset="0"/>
                <a:ea typeface="Roboto Light" pitchFamily="2" charset="0"/>
              </a:rPr>
              <a:t>¡De la ciencia a la práctica!</a:t>
            </a:r>
            <a:endParaRPr lang="es-CL" b="1" i="1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516034" y="1388218"/>
            <a:ext cx="1159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PRESENTA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2095064" y="5876997"/>
            <a:ext cx="7681964" cy="512601"/>
            <a:chOff x="1777652" y="5921250"/>
            <a:chExt cx="7172472" cy="512601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3"/>
            <a:srcRect l="15957" b="1220"/>
            <a:stretch/>
          </p:blipFill>
          <p:spPr>
            <a:xfrm>
              <a:off x="4152720" y="5921250"/>
              <a:ext cx="4797404" cy="512601"/>
            </a:xfrm>
            <a:prstGeom prst="rect">
              <a:avLst/>
            </a:prstGeom>
          </p:spPr>
        </p:pic>
        <p:sp>
          <p:nvSpPr>
            <p:cNvPr id="26" name="Rectángulo 25"/>
            <p:cNvSpPr/>
            <p:nvPr/>
          </p:nvSpPr>
          <p:spPr>
            <a:xfrm>
              <a:off x="1777652" y="6023661"/>
              <a:ext cx="9746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>
                      <a:lumMod val="50000"/>
                    </a:schemeClr>
                  </a:solidFill>
                  <a:latin typeface="Roboto Cn" pitchFamily="2" charset="0"/>
                  <a:ea typeface="Roboto Cn" pitchFamily="2" charset="0"/>
                </a:rPr>
                <a:t>AUSPICIA:</a:t>
              </a:r>
            </a:p>
          </p:txBody>
        </p:sp>
      </p:grpSp>
      <p:pic>
        <p:nvPicPr>
          <p:cNvPr id="14" name="Marcador de contenido 4" descr="Icono&#10;&#10;Descripción generada automáticamente">
            <a:extLst>
              <a:ext uri="{FF2B5EF4-FFF2-40B4-BE49-F238E27FC236}">
                <a16:creationId xmlns:a16="http://schemas.microsoft.com/office/drawing/2014/main" id="{8FFE3627-60AF-F245-B47F-BE47A0781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56437" y="5987326"/>
            <a:ext cx="1214493" cy="264080"/>
          </a:xfr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2BAF5AE7-E35D-4344-8762-F235A0150E0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698" y="606594"/>
            <a:ext cx="2180870" cy="608682"/>
          </a:xfrm>
          <a:prstGeom prst="rect">
            <a:avLst/>
          </a:prstGeom>
        </p:spPr>
      </p:pic>
      <p:pic>
        <p:nvPicPr>
          <p:cNvPr id="1028" name="Picture 4" descr="Moet ik mijn workout beginnen met cardio of krachttraining?">
            <a:extLst>
              <a:ext uri="{FF2B5EF4-FFF2-40B4-BE49-F238E27FC236}">
                <a16:creationId xmlns:a16="http://schemas.microsoft.com/office/drawing/2014/main" id="{992824DB-E46D-6F4F-A044-792AD7E5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473"/>
            <a:ext cx="5516033" cy="34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50747C7-A4E9-024D-A2CF-A1ED778754B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383154" y="279545"/>
            <a:ext cx="1056304" cy="175718"/>
          </a:xfrm>
          <a:prstGeom prst="rect">
            <a:avLst/>
          </a:prstGeom>
        </p:spPr>
      </p:pic>
      <p:pic>
        <p:nvPicPr>
          <p:cNvPr id="6" name="Imagen 5" descr="Persona preparando comida en una mesa&#10;&#10;Descripción generada automáticamente">
            <a:extLst>
              <a:ext uri="{FF2B5EF4-FFF2-40B4-BE49-F238E27FC236}">
                <a16:creationId xmlns:a16="http://schemas.microsoft.com/office/drawing/2014/main" id="{C7E41155-C219-418A-A2E4-E1AE316DD1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51"/>
          <a:stretch/>
        </p:blipFill>
        <p:spPr>
          <a:xfrm>
            <a:off x="-1" y="1950473"/>
            <a:ext cx="5516033" cy="34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persona, interior, deporte, suelo&#10;&#10;Descripción generada automáticamente">
            <a:extLst>
              <a:ext uri="{FF2B5EF4-FFF2-40B4-BE49-F238E27FC236}">
                <a16:creationId xmlns:a16="http://schemas.microsoft.com/office/drawing/2014/main" id="{6379BF9F-18E4-8243-8DCF-9B96E7805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7" r="6134" b="5"/>
          <a:stretch/>
        </p:blipFill>
        <p:spPr>
          <a:xfrm>
            <a:off x="9129290" y="3882286"/>
            <a:ext cx="3062710" cy="2660795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APRENDIZAJE PRÁCTICO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536158" y="3001990"/>
            <a:ext cx="5559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>
                <a:latin typeface="Roboto Lt" pitchFamily="2" charset="0"/>
                <a:ea typeface="Roboto Lt" pitchFamily="2" charset="0"/>
              </a:rPr>
              <a:t>Cuanto más práctico y más sentido tenga un tema, más sencillo será comprenderlo y más motivación tendrás para entenderlo.</a:t>
            </a:r>
            <a:endParaRPr lang="en-US" sz="28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3" name="Imagen 12" descr="Un grupo de personas en un aeropuerto&#10;&#10;Descripción generada automáticamente">
            <a:extLst>
              <a:ext uri="{FF2B5EF4-FFF2-40B4-BE49-F238E27FC236}">
                <a16:creationId xmlns:a16="http://schemas.microsoft.com/office/drawing/2014/main" id="{B883C8DA-25EC-E847-900A-77C60C76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3" r="15896" b="-2"/>
          <a:stretch/>
        </p:blipFill>
        <p:spPr>
          <a:xfrm>
            <a:off x="6386090" y="2229817"/>
            <a:ext cx="3350384" cy="3350384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4" name="Imagen 13" descr="Imagen que contiene interior, techo, suelo, persona&#10;&#10;Descripción generada automáticamente">
            <a:extLst>
              <a:ext uri="{FF2B5EF4-FFF2-40B4-BE49-F238E27FC236}">
                <a16:creationId xmlns:a16="http://schemas.microsoft.com/office/drawing/2014/main" id="{795BF13C-D76A-A44F-A9A7-94BE839B3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0" r="18502" b="1"/>
          <a:stretch/>
        </p:blipFill>
        <p:spPr>
          <a:xfrm>
            <a:off x="10253473" y="2239790"/>
            <a:ext cx="1941446" cy="1677797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81E92E59-8064-6B44-B58C-F80C4F23492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006F8889-AE03-8D44-BB60-6F5C9C5450C6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B2004ACE-2E3F-AC41-9DAE-8F3D8502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6E84B4E-A9EC-BC40-B526-B3FEB004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935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GALERIA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pic>
        <p:nvPicPr>
          <p:cNvPr id="5" name="Imagen 4" descr="Un grupo de personas en un evento&#10;&#10;Descripción generada automáticamente con confianza media">
            <a:extLst>
              <a:ext uri="{FF2B5EF4-FFF2-40B4-BE49-F238E27FC236}">
                <a16:creationId xmlns:a16="http://schemas.microsoft.com/office/drawing/2014/main" id="{18214A14-CC64-2D45-BED8-1EBBB17F8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535" y="3097955"/>
            <a:ext cx="3382929" cy="2256387"/>
          </a:xfrm>
          <a:prstGeom prst="rect">
            <a:avLst/>
          </a:prstGeom>
        </p:spPr>
      </p:pic>
      <p:pic>
        <p:nvPicPr>
          <p:cNvPr id="7" name="Imagen 6" descr="Un grupo de personas en un aeropuerto&#10;&#10;Descripción generada automáticamente">
            <a:extLst>
              <a:ext uri="{FF2B5EF4-FFF2-40B4-BE49-F238E27FC236}">
                <a16:creationId xmlns:a16="http://schemas.microsoft.com/office/drawing/2014/main" id="{ACDF92E8-9C2A-DA48-9046-C9CCAF07E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106" y="3097955"/>
            <a:ext cx="3382929" cy="2256387"/>
          </a:xfrm>
          <a:prstGeom prst="rect">
            <a:avLst/>
          </a:prstGeom>
        </p:spPr>
      </p:pic>
      <p:pic>
        <p:nvPicPr>
          <p:cNvPr id="13" name="Imagen 12" descr="Un grupo de personas en un aeropuerto&#10;&#10;Descripción generada automáticamente">
            <a:extLst>
              <a:ext uri="{FF2B5EF4-FFF2-40B4-BE49-F238E27FC236}">
                <a16:creationId xmlns:a16="http://schemas.microsoft.com/office/drawing/2014/main" id="{60551E19-9862-B948-9601-BA5C27E7C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65" y="3097955"/>
            <a:ext cx="3382929" cy="2256387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22C97D4F-7CB6-D140-A43F-361FEAE676E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E83311E7-1017-9A45-9F54-0354E5A299AA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E1C72164-2E23-E44C-9EED-10A4275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F1E6CD3-70D7-1946-BCFD-7A6A4ACC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00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GALERIA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522BC7F-3E68-2449-9257-C16239EA780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pic>
        <p:nvPicPr>
          <p:cNvPr id="6" name="Imagen 5" descr="Un grupo de personas reunidas en una estación&#10;&#10;Descripción generada automáticamente con confianza media">
            <a:extLst>
              <a:ext uri="{FF2B5EF4-FFF2-40B4-BE49-F238E27FC236}">
                <a16:creationId xmlns:a16="http://schemas.microsoft.com/office/drawing/2014/main" id="{2AD094B0-F4D4-CD4F-B077-11DE32373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146" y="3097955"/>
            <a:ext cx="3387889" cy="2256387"/>
          </a:xfrm>
          <a:prstGeom prst="rect">
            <a:avLst/>
          </a:prstGeom>
        </p:spPr>
      </p:pic>
      <p:pic>
        <p:nvPicPr>
          <p:cNvPr id="12" name="Imagen 11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DC69016D-94E2-F949-B2DE-15C789480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65" y="3097955"/>
            <a:ext cx="3388031" cy="2256387"/>
          </a:xfrm>
          <a:prstGeom prst="rect">
            <a:avLst/>
          </a:prstGeom>
        </p:spPr>
      </p:pic>
      <p:pic>
        <p:nvPicPr>
          <p:cNvPr id="15" name="Imagen 14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74933558-7172-C94C-A110-939017DDF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055" y="3097955"/>
            <a:ext cx="3387890" cy="2256388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9BD10A51-3D1A-C144-8CBF-9BFB14AC860A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28B378B-57B9-634B-A3AD-4C2E4D4F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9CCD214-E381-2A47-80BF-32269C50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39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GALERIA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pic>
        <p:nvPicPr>
          <p:cNvPr id="6" name="Imagen 5" descr="Un grupo de personas en una cancha&#10;&#10;Descripción generada automáticamente con confianza media">
            <a:extLst>
              <a:ext uri="{FF2B5EF4-FFF2-40B4-BE49-F238E27FC236}">
                <a16:creationId xmlns:a16="http://schemas.microsoft.com/office/drawing/2014/main" id="{BDC65E42-1F7B-2D42-9FB2-CFEE3F4D3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535" y="3097954"/>
            <a:ext cx="3382929" cy="2256387"/>
          </a:xfrm>
          <a:prstGeom prst="rect">
            <a:avLst/>
          </a:prstGeom>
        </p:spPr>
      </p:pic>
      <p:pic>
        <p:nvPicPr>
          <p:cNvPr id="9" name="Imagen 8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875A46C1-7A6F-CA44-B244-E509FFEC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5" y="3097953"/>
            <a:ext cx="3382930" cy="2256388"/>
          </a:xfrm>
          <a:prstGeom prst="rect">
            <a:avLst/>
          </a:prstGeom>
        </p:spPr>
      </p:pic>
      <p:pic>
        <p:nvPicPr>
          <p:cNvPr id="11" name="Imagen 10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371D1F2E-E0D2-744C-8E4D-9521BC45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146" y="3097953"/>
            <a:ext cx="3387889" cy="2256387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C15B8FAF-478B-1A47-943C-49066AAB3BC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92753CE3-8E7B-B242-A9FC-DE89FAA88008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F81FAE82-4AFB-CF41-9C39-38AAEBFC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205B727-9870-2641-BC50-A02C58067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432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EQUIPO: </a:t>
            </a:r>
            <a:r>
              <a:rPr lang="en-US" sz="2800" b="1" err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Directores</a:t>
            </a:r>
            <a:endParaRPr lang="en-US" sz="2800" b="1">
              <a:solidFill>
                <a:srgbClr val="000000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2808663"/>
            <a:ext cx="1095969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latin typeface="Roboto Cn" pitchFamily="2" charset="0"/>
                <a:ea typeface="Roboto Cn" pitchFamily="2" charset="0"/>
              </a:rPr>
              <a:t>Badir Zara</a:t>
            </a:r>
          </a:p>
          <a:p>
            <a:pPr algn="just"/>
            <a:endParaRPr lang="es-CL" sz="1400" dirty="0">
              <a:latin typeface="Roboto Lt" pitchFamily="2" charset="0"/>
              <a:ea typeface="Roboto Lt" pitchFamily="2" charset="0"/>
            </a:endParaRPr>
          </a:p>
          <a:p>
            <a:pPr algn="just"/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Kinesiólogo (Universidad Mayor), Magister en Ciencias de la Salud y Deporte, Mención Kinesiología Deportiva (Universidad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Finis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Terrae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), Diplomado en Kinesiología Deportiva (Universidad Mayor); Diplomado Kinesiología cuadrante superior (Universidad de los Andes); Diplomado Gestión de Negocios (Universidad de Chile). Docente en la Universidad de los Andes (Técnicas de evaluación y tratamiento músculo-esqueléticas). Jefe y responsable del área de kinesiología en Motion Center. Socio Fundador Motion Center. Kinesiólogo Selección Nacional de Básquetbol Adulta FEBACHILE.</a:t>
            </a:r>
          </a:p>
          <a:p>
            <a:pPr algn="just"/>
            <a:endParaRPr lang="es-CL" sz="1400" dirty="0">
              <a:latin typeface="Roboto Cn" pitchFamily="2" charset="0"/>
              <a:ea typeface="Roboto Cn" pitchFamily="2" charset="0"/>
            </a:endParaRPr>
          </a:p>
          <a:p>
            <a:pPr algn="just"/>
            <a:r>
              <a:rPr lang="es-CL" sz="1400" b="1" dirty="0">
                <a:latin typeface="Roboto Cn" pitchFamily="2" charset="0"/>
                <a:ea typeface="Roboto Cn" pitchFamily="2" charset="0"/>
              </a:rPr>
              <a:t>Francisco </a:t>
            </a:r>
            <a:r>
              <a:rPr lang="es-CL" sz="1400" b="1" dirty="0" err="1">
                <a:latin typeface="Roboto Cn" pitchFamily="2" charset="0"/>
                <a:ea typeface="Roboto Cn" pitchFamily="2" charset="0"/>
              </a:rPr>
              <a:t>Espíldora</a:t>
            </a:r>
            <a:endParaRPr lang="es-CL" sz="1400" b="1" dirty="0">
              <a:latin typeface="Roboto Cn" pitchFamily="2" charset="0"/>
              <a:ea typeface="Roboto Cn" pitchFamily="2" charset="0"/>
            </a:endParaRPr>
          </a:p>
          <a:p>
            <a:pPr algn="just"/>
            <a:endParaRPr lang="es-CL" sz="1400" dirty="0">
              <a:latin typeface="Roboto Lt" pitchFamily="2" charset="0"/>
              <a:ea typeface="Roboto Lt" pitchFamily="2" charset="0"/>
            </a:endParaRPr>
          </a:p>
          <a:p>
            <a:pPr algn="just"/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Profesor de Educación Física (UNAB), Magíster en Ciencias de la Salud y del Deporte. (Universidad Finís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Terrae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), Diplomado en Fisiología del Ejercicio, Ayudas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Ergogénicas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y Rendimiento Deportivo (Universidad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Finis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Terrae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). Diplomado en Ciencias de la Actividad Física y la Salud (Universidad de Chile). Docente de postgrados en Universidad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Finis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Terrae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, Universidad de Antofagasta y Universidad de San Sebastián (Valdivia). Parte del equipo de fisiólogos de las selecciones menores de fútbol profesional (ANFP) durante el año 2015. Ex preparador físico del Club Social y Deportivo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Colo-Colo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. Investigador asociado al Laboratorio de Ciencias del Ejercicio de la Universidad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Finis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Terrae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. Ex Fisiólogo – Centro de Salud Deportivo - Clínica Santa María. Coordinador académico Motion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Institude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CF95F63-497F-7443-81AB-8E350157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94C3A8F-4B79-0345-84B4-9CA9D7335106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3AF4112-51BA-ED42-83AC-041B8BB1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DB8EC2D-E0EA-D540-BB9C-ABE031CCF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39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DOCENTES PRELIMINARES: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2334085"/>
            <a:ext cx="1095969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200" b="1" dirty="0">
                <a:latin typeface="Roboto Lt" pitchFamily="2" charset="0"/>
                <a:ea typeface="Roboto Lt" pitchFamily="2" charset="0"/>
              </a:rPr>
              <a:t>Matías Monsalves</a:t>
            </a:r>
          </a:p>
          <a:p>
            <a:pPr algn="just"/>
            <a:endParaRPr lang="es-CL" sz="1200" dirty="0">
              <a:latin typeface="Roboto Lt" pitchFamily="2" charset="0"/>
              <a:ea typeface="Roboto Lt" pitchFamily="2" charset="0"/>
            </a:endParaRPr>
          </a:p>
          <a:p>
            <a:pPr algn="just"/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Profesor de Educación Física, Magister en Ciencias de la Salud y del Deporte, Doctor en Nutrición de la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Univeraidad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de Chile, Investigador Postdoctoral del Instituto de Ciencias de la Salud, Universidad de O’Higgins, Encargado del Laboratorio de Rendimiento Humano de Motion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Health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and Performance Center. Docente Pre y Postgrado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enInvestigador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FONIS, colaborador FONDECYT con publicaciones indexadas en el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areas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de metabolismo, ejercicio y nutrición .</a:t>
            </a:r>
          </a:p>
          <a:p>
            <a:pPr algn="just"/>
            <a:endParaRPr lang="es-CL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endParaRPr lang="es-CL" sz="1200" dirty="0">
              <a:latin typeface="Roboto Lt" pitchFamily="2" charset="0"/>
              <a:ea typeface="Roboto Lt" pitchFamily="2" charset="0"/>
            </a:endParaRPr>
          </a:p>
          <a:p>
            <a:r>
              <a:rPr lang="es-CL" sz="1200" b="1" dirty="0">
                <a:latin typeface="Roboto Lt" pitchFamily="2" charset="0"/>
                <a:ea typeface="Roboto Lt" pitchFamily="2" charset="0"/>
              </a:rPr>
              <a:t>Patricia Echeverry</a:t>
            </a:r>
          </a:p>
          <a:p>
            <a:endParaRPr lang="es-CL" sz="11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Nutricionista Universidad del Desarrollo. Especialista en Nutrición en lesiones deportivas. Magíster en Nutrición en la actividad física y el deporte, mención en deportes de equipo, Universidad de Barcelona, España. Diploma del Institute of Performance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Nutrition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de Nutrición deportiva certificado por la American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College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Sports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Medicine (ACSM) y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Sports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Dietitians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Australia (SDA). Diploma en docencia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clíninca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UDD. Docente Pregrado Escuela de Nutrición UDD. Nutricionista en Motion - </a:t>
            </a:r>
            <a:r>
              <a:rPr lang="es-CL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Health</a:t>
            </a:r>
            <a:r>
              <a:rPr lang="es-CL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and Performance Center. Nutricionista plantel profesional Club de Deportes Melipilla. Docente MOTION INSTITUTE.</a:t>
            </a:r>
          </a:p>
          <a:p>
            <a:endParaRPr lang="es-CL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s-CL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endParaRPr lang="es-CL" sz="1200" dirty="0">
              <a:latin typeface="Roboto Lt" pitchFamily="2" charset="0"/>
              <a:ea typeface="Roboto Lt" pitchFamily="2" charset="0"/>
            </a:endParaRPr>
          </a:p>
          <a:p>
            <a:pPr algn="just"/>
            <a:endParaRPr lang="es-CL" sz="1200" dirty="0">
              <a:latin typeface="Roboto Lt" pitchFamily="2" charset="0"/>
              <a:ea typeface="Roboto Lt" pitchFamily="2" charset="0"/>
            </a:endParaRPr>
          </a:p>
          <a:p>
            <a:pPr algn="just"/>
            <a:endParaRPr lang="es-CL" sz="12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3C1BCC3-2301-B046-A951-14EF5C16CB6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C4B6051-19E0-044D-8888-5E48D09985AD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9BBF941-FC0A-784B-84E9-F7E05BA1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EBDADEC-E6EB-4240-9861-64BECA96E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0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4660351" y="375033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PATROCINA Y CERTIFICA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 b="30678"/>
          <a:stretch/>
        </p:blipFill>
        <p:spPr>
          <a:xfrm>
            <a:off x="0" y="1950473"/>
            <a:ext cx="12192000" cy="3470429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38821E35-53EE-464A-BE17-6DB18B37E7E0}"/>
              </a:ext>
            </a:extLst>
          </p:cNvPr>
          <p:cNvGrpSpPr/>
          <p:nvPr/>
        </p:nvGrpSpPr>
        <p:grpSpPr>
          <a:xfrm>
            <a:off x="2095064" y="5876997"/>
            <a:ext cx="7681964" cy="512601"/>
            <a:chOff x="1777652" y="5921250"/>
            <a:chExt cx="7172472" cy="51260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8DB31C5-1050-2F49-BC77-FB6BC83A7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957" b="1220"/>
            <a:stretch/>
          </p:blipFill>
          <p:spPr>
            <a:xfrm>
              <a:off x="4152720" y="5921250"/>
              <a:ext cx="4797404" cy="512601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9ABFF83-F400-9445-9CD1-FA72DA4A0BA1}"/>
                </a:ext>
              </a:extLst>
            </p:cNvPr>
            <p:cNvSpPr/>
            <p:nvPr/>
          </p:nvSpPr>
          <p:spPr>
            <a:xfrm>
              <a:off x="1777652" y="6023661"/>
              <a:ext cx="9746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>
                      <a:lumMod val="50000"/>
                    </a:schemeClr>
                  </a:solidFill>
                  <a:latin typeface="Roboto Cn" pitchFamily="2" charset="0"/>
                  <a:ea typeface="Roboto Cn" pitchFamily="2" charset="0"/>
                </a:rPr>
                <a:t>AUSPICIA:</a:t>
              </a:r>
            </a:p>
          </p:txBody>
        </p:sp>
      </p:grpSp>
      <p:pic>
        <p:nvPicPr>
          <p:cNvPr id="15" name="Marcador de contenido 4" descr="Icono&#10;&#10;Descripción generada automáticamente">
            <a:extLst>
              <a:ext uri="{FF2B5EF4-FFF2-40B4-BE49-F238E27FC236}">
                <a16:creationId xmlns:a16="http://schemas.microsoft.com/office/drawing/2014/main" id="{319C03A8-DF8C-B445-AFF8-DA57F8205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56437" y="5987326"/>
            <a:ext cx="1214493" cy="264080"/>
          </a:xfrm>
        </p:spPr>
      </p:pic>
      <p:pic>
        <p:nvPicPr>
          <p:cNvPr id="5" name="Imagen 4" descr="Imagen que contiene guitarra, dibujo&#10;&#10;Descripción generada automáticamente">
            <a:extLst>
              <a:ext uri="{FF2B5EF4-FFF2-40B4-BE49-F238E27FC236}">
                <a16:creationId xmlns:a16="http://schemas.microsoft.com/office/drawing/2014/main" id="{27B2A6F9-90B8-384A-92CB-C826C351F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588"/>
          <a:stretch/>
        </p:blipFill>
        <p:spPr>
          <a:xfrm>
            <a:off x="4527934" y="759666"/>
            <a:ext cx="2871299" cy="979135"/>
          </a:xfrm>
          <a:prstGeom prst="rect">
            <a:avLst/>
          </a:prstGeom>
        </p:spPr>
      </p:pic>
      <p:pic>
        <p:nvPicPr>
          <p:cNvPr id="3" name="Imagen 2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6F7D831A-BFC0-4D56-B750-DDA8D27197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26" b="23565"/>
          <a:stretch/>
        </p:blipFill>
        <p:spPr>
          <a:xfrm>
            <a:off x="0" y="1950473"/>
            <a:ext cx="12192000" cy="34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DESCRIPCIÓN GENERAL DEL TALLER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2428381"/>
            <a:ext cx="1125355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Roboto Light" pitchFamily="2" charset="0"/>
                <a:ea typeface="Roboto Light" pitchFamily="2" charset="0"/>
              </a:rPr>
              <a:t>Curso teórico/práctico junto a Motion Center, cuyo objetivo es actualizar tus conocimientos científicos y prácticos en el ámbito de las ayudas ergogénicas llevados a la práctica. El curso será presencial y realizado en el </a:t>
            </a:r>
            <a:r>
              <a:rPr lang="es-CL" sz="1600" b="1" dirty="0">
                <a:latin typeface="Roboto Light" pitchFamily="2" charset="0"/>
                <a:ea typeface="Roboto Light" pitchFamily="2" charset="0"/>
              </a:rPr>
              <a:t>gimnasio Motion 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tanto la parte práctica como teórica, con una duración de 16 horas académicas en total (8 cada día) o 12 horas cronológicas (6 cada día). </a:t>
            </a:r>
          </a:p>
          <a:p>
            <a:pPr algn="just"/>
            <a:endParaRPr lang="es-CL" sz="1600" b="1" dirty="0">
              <a:latin typeface="Roboto Light" pitchFamily="2" charset="0"/>
              <a:ea typeface="Roboto Light" pitchFamily="2" charset="0"/>
            </a:endParaRPr>
          </a:p>
          <a:p>
            <a:r>
              <a:rPr lang="es-CL" sz="1600" b="1" dirty="0">
                <a:latin typeface="Roboto Cn" pitchFamily="2" charset="0"/>
                <a:ea typeface="Roboto Cn" pitchFamily="2" charset="0"/>
              </a:rPr>
              <a:t>A QUIÉN ESTÁ DIRIGIDO</a:t>
            </a:r>
          </a:p>
          <a:p>
            <a:endParaRPr lang="es-CL" sz="1600" b="1" dirty="0">
              <a:latin typeface="Roboto Light" pitchFamily="2" charset="0"/>
              <a:ea typeface="Roboto Light" pitchFamily="2" charset="0"/>
            </a:endParaRPr>
          </a:p>
          <a:p>
            <a:r>
              <a:rPr lang="es-CL" sz="1600" dirty="0">
                <a:latin typeface="Roboto Light" pitchFamily="2" charset="0"/>
                <a:ea typeface="Roboto Light" pitchFamily="2" charset="0"/>
              </a:rPr>
              <a:t>Profesores de educación física, preparadores físicos, kinesiólogos, nutricionistas y estudiantes de último año de las carreras mencionadas. Todas aquellas personas que deseen enriquecer conocimientos relacionados a las ayudas </a:t>
            </a:r>
            <a:r>
              <a:rPr lang="es-CL" sz="1600" dirty="0" err="1">
                <a:latin typeface="Roboto Light" pitchFamily="2" charset="0"/>
                <a:ea typeface="Roboto Light" pitchFamily="2" charset="0"/>
              </a:rPr>
              <a:t>ergógenicas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 y su estudio para ser usadas en la práctica o quehacer profesional.</a:t>
            </a:r>
          </a:p>
          <a:p>
            <a:endParaRPr lang="es-CL" sz="14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694941" y="433782"/>
            <a:ext cx="1056304" cy="175718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F72960FA-939C-7F4D-B573-0096953553E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9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FORTALEZAS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2430296"/>
            <a:ext cx="1095969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err="1">
                <a:latin typeface="Roboto Light" pitchFamily="2" charset="0"/>
                <a:ea typeface="Roboto Light" pitchFamily="2" charset="0"/>
              </a:rPr>
              <a:t>Institute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 cuenta con </a:t>
            </a:r>
            <a:r>
              <a:rPr lang="es-CL" sz="1600" b="1" dirty="0">
                <a:latin typeface="Roboto Light" pitchFamily="2" charset="0"/>
                <a:ea typeface="Roboto Light" pitchFamily="2" charset="0"/>
              </a:rPr>
              <a:t>7 AÑOS DE EXPERIENCIA Y TRAYECTORIA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; donde hemos capacitado a más de 2.800 profesionales y estudiantes relacionados con la actividad física, el deporte, la salud y la nutrición deportiva en más de 60 cursos.</a:t>
            </a:r>
          </a:p>
          <a:p>
            <a:pPr algn="just"/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Todos nuestros docentes cuentan con grado mínimo de </a:t>
            </a:r>
            <a:r>
              <a:rPr lang="es-CL" sz="1600" b="1" dirty="0">
                <a:latin typeface="Roboto Light" pitchFamily="2" charset="0"/>
                <a:ea typeface="Roboto Light" pitchFamily="2" charset="0"/>
              </a:rPr>
              <a:t>magister, experiencia práctica y/o de investigación.</a:t>
            </a:r>
          </a:p>
          <a:p>
            <a:pPr algn="just"/>
            <a:endParaRPr lang="es-CL" sz="1600" b="1" dirty="0">
              <a:latin typeface="Roboto Light" pitchFamily="2" charset="0"/>
              <a:ea typeface="Roboto Light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Contenidos actualizados y aterrizados al mundo real; dando prioridad a la interacción de los alumnos con los docentes.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Gimnasio de primer nivel con equipamiento de vanguardia mundial para realizar pasos prácticos.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Muchos de nuestros estudiantes se quedan trabajando en nuestro centro o son invitados por los docentes a participar en prácticas de laboratorio.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3B745F12-43AA-CC45-BD99-3E7C50C6172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0E2CF3B5-DE52-BC42-8868-328D83493CB7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A51EB3F-63CE-314E-9FA6-0CE25B99A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39F9929-8310-5D45-B595-F17F3332C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CONTENIDOS PRELIMINARES GENERALES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extension@motioncenter.cl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 | Instagram: @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motion.institute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76091" y="2381434"/>
            <a:ext cx="109596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Roboto Light" pitchFamily="2" charset="0"/>
                <a:ea typeface="Roboto Light" pitchFamily="2" charset="0"/>
              </a:rPr>
              <a:t>Beta </a:t>
            </a:r>
            <a:r>
              <a:rPr lang="en-US" sz="1400" b="1" dirty="0" err="1">
                <a:latin typeface="Roboto Light" pitchFamily="2" charset="0"/>
                <a:ea typeface="Roboto Light" pitchFamily="2" charset="0"/>
              </a:rPr>
              <a:t>Alanina</a:t>
            </a:r>
            <a:endParaRPr lang="en-US" sz="1400" b="1" dirty="0">
              <a:latin typeface="Roboto Light" pitchFamily="2" charset="0"/>
              <a:ea typeface="Roboto Light" pitchFamily="2" charset="0"/>
            </a:endParaRPr>
          </a:p>
          <a:p>
            <a:endParaRPr lang="en-US" sz="1400" b="1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Fisiología, mecanismo de acción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Protocolos y aplicación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Impacto en el rendimiento deportivo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Taller Práctico: consumo agudo de beta alanina</a:t>
            </a:r>
          </a:p>
          <a:p>
            <a:endParaRPr lang="es-CL" sz="1400" dirty="0">
              <a:latin typeface="Roboto Light" pitchFamily="2" charset="0"/>
              <a:ea typeface="Roboto Light" pitchFamily="2" charset="0"/>
            </a:endParaRPr>
          </a:p>
          <a:p>
            <a:r>
              <a:rPr lang="en-US" sz="1400" b="1" dirty="0" err="1">
                <a:latin typeface="Roboto Light" pitchFamily="2" charset="0"/>
                <a:ea typeface="Roboto Light" pitchFamily="2" charset="0"/>
              </a:rPr>
              <a:t>Bicarbonato</a:t>
            </a:r>
            <a:r>
              <a:rPr lang="en-US" sz="1400" b="1" dirty="0">
                <a:latin typeface="Roboto Light" pitchFamily="2" charset="0"/>
                <a:ea typeface="Roboto Light" pitchFamily="2" charset="0"/>
              </a:rPr>
              <a:t> de sodio</a:t>
            </a:r>
          </a:p>
          <a:p>
            <a:endParaRPr lang="en-US" sz="1400" b="1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Fisiología, mecanismo de acción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Protocolos y aplicación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Impacto en el rendimiento deportivo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Taller Práctico: consumo agudo de bicarbonato de sodio.</a:t>
            </a: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53B3D97E-B1F4-4541-A634-1644276BC46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8DC5D60-919F-E24D-9984-22823FB4D74A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3ED5647-EDCC-634A-839B-EA3D2772F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CD29915-2241-C940-8F59-A07CB9A86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46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CONTENIDOS PRELIMINARES GENERALES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extension@motioncenter.cl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 | Instagram: @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motion.institute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76091" y="2381434"/>
            <a:ext cx="109596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Roboto Light" pitchFamily="2" charset="0"/>
                <a:ea typeface="Roboto Light" pitchFamily="2" charset="0"/>
              </a:rPr>
              <a:t>Cafeína</a:t>
            </a:r>
          </a:p>
          <a:p>
            <a:endParaRPr lang="es-ES" sz="1400" b="1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Fisiología, mecanismo de acción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Protocolos y aplicación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Impacto en el rendimiento deportivo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Taller Práctico: consumo agudo de cafeína</a:t>
            </a:r>
          </a:p>
          <a:p>
            <a:endParaRPr lang="es-E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E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Nitratos y jugo de betarraga</a:t>
            </a:r>
          </a:p>
          <a:p>
            <a:endParaRPr lang="es-E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Fisiología, mecanismo de acción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Protocolos y aplicación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Impacto en el rendimiento deportivo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Roboto Light" pitchFamily="2" charset="0"/>
                <a:ea typeface="Roboto Light" pitchFamily="2" charset="0"/>
              </a:rPr>
              <a:t>Taller Práctico: consumo agudo de nitratos</a:t>
            </a:r>
          </a:p>
          <a:p>
            <a:endParaRPr lang="es-CL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53D09BE-0544-964D-A848-88FB012AAA4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808B79D-C983-C94F-AE17-C62C35CA0C8B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3A74F40-54BD-4A46-8EA3-E2DF17AC8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A637437-0748-1748-9B5C-8B1C0CB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04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INFORMACIÓN GENERAL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2719989"/>
            <a:ext cx="1095969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Días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: Sábados 19 y 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Horario de los cursos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: 14:00 horas jornada teoría a 19:30 horas jornada práctica</a:t>
            </a:r>
            <a:r>
              <a:rPr lang="es-CL" sz="1600" i="1" dirty="0">
                <a:latin typeface="Roboto Light" pitchFamily="2" charset="0"/>
                <a:ea typeface="Roboto Light" pitchFamily="2" charset="0"/>
              </a:rPr>
              <a:t>. </a:t>
            </a:r>
          </a:p>
          <a:p>
            <a:r>
              <a:rPr lang="es-CL" sz="1600" i="1" dirty="0">
                <a:latin typeface="Roboto Light" pitchFamily="2" charset="0"/>
                <a:ea typeface="Roboto Light" pitchFamily="2" charset="0"/>
              </a:rPr>
              <a:t>*En caso de cuarentena, se reprograma el curso.</a:t>
            </a:r>
          </a:p>
          <a:p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Lugar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: Gimnasio Motion (Avenida Raúl Labbé 12.613, Lo Barnechea, Santiago).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Valor: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 $65.000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Facilidades de pago [Efectivo/Transferencia Bancaria/Tarjeta de Crédito/Debito]</a:t>
            </a:r>
            <a:br>
              <a:rPr lang="es-CL" sz="1600" dirty="0">
                <a:latin typeface="Roboto Light" pitchFamily="2" charset="0"/>
                <a:ea typeface="Roboto Light" pitchFamily="2" charset="0"/>
              </a:rPr>
            </a:br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CL" sz="1600" b="1" dirty="0">
                <a:latin typeface="Roboto Cn" pitchFamily="2" charset="0"/>
                <a:ea typeface="Roboto Cn" pitchFamily="2" charset="0"/>
              </a:rPr>
              <a:t>INSCRIPCIÓN / MÁS INFORMACIÓN</a:t>
            </a:r>
          </a:p>
          <a:p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Correo de contacto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: </a:t>
            </a:r>
            <a:r>
              <a:rPr lang="es-CL" sz="1600" dirty="0" err="1">
                <a:latin typeface="Roboto Light" pitchFamily="2" charset="0"/>
                <a:ea typeface="Roboto Light" pitchFamily="2" charset="0"/>
              </a:rPr>
              <a:t>contacto@institute.cl</a:t>
            </a:r>
            <a:endParaRPr lang="es-CL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latin typeface="Roboto Light" pitchFamily="2" charset="0"/>
                <a:ea typeface="Roboto Light" pitchFamily="2" charset="0"/>
              </a:rPr>
              <a:t>Lugar de contacto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: Gimnasio Motion (Avenida Raúl </a:t>
            </a:r>
            <a:r>
              <a:rPr lang="es-CL" sz="1600" dirty="0" err="1">
                <a:latin typeface="Roboto Light" pitchFamily="2" charset="0"/>
                <a:ea typeface="Roboto Light" pitchFamily="2" charset="0"/>
              </a:rPr>
              <a:t>Labbé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 12613, Lo Barnechea, Santiago).</a:t>
            </a:r>
          </a:p>
          <a:p>
            <a:endParaRPr lang="es-CL" sz="16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3D9FF4E-4473-AE4C-A2E0-E7B9C8606D1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52FBE1-DA9E-AF4D-A2FF-B3B9EDE1D1DD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E819327-C7C6-8A45-8014-C556EFD8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D26D188-E16E-7A43-899D-47B3EF591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97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INSCRIPCIONES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616152" y="2411186"/>
            <a:ext cx="10959695" cy="383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Para inscribirse solicitamos depositar o transferir el valor total. </a:t>
            </a:r>
          </a:p>
          <a:p>
            <a:pPr algn="just">
              <a:lnSpc>
                <a:spcPct val="120000"/>
              </a:lnSpc>
            </a:pPr>
            <a:endParaRPr lang="es-CL" sz="1600" b="1" dirty="0">
              <a:latin typeface="Roboto Light" pitchFamily="2" charset="0"/>
              <a:ea typeface="Roboto Light" pitchFamily="2" charset="0"/>
            </a:endParaRPr>
          </a:p>
          <a:p>
            <a:pPr algn="just">
              <a:lnSpc>
                <a:spcPct val="120000"/>
              </a:lnSpc>
            </a:pPr>
            <a:endParaRPr lang="es-CL" sz="1600" b="1" dirty="0">
              <a:latin typeface="Roboto Cn" pitchFamily="2" charset="0"/>
              <a:ea typeface="Roboto Cn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s-CL" sz="1600" b="1" dirty="0">
                <a:latin typeface="Roboto Cn" pitchFamily="2" charset="0"/>
                <a:ea typeface="Roboto Cn" pitchFamily="2" charset="0"/>
              </a:rPr>
              <a:t>DATOS DE LA CUENTA</a:t>
            </a:r>
          </a:p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Human Performance SPA</a:t>
            </a:r>
          </a:p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RUT 76123395-5</a:t>
            </a:r>
          </a:p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Banco de Chile</a:t>
            </a:r>
          </a:p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</a:rPr>
              <a:t>Cuenta Corriente 1700691902 </a:t>
            </a:r>
          </a:p>
          <a:p>
            <a:pPr algn="just">
              <a:lnSpc>
                <a:spcPct val="120000"/>
              </a:lnSpc>
            </a:pPr>
            <a:r>
              <a:rPr lang="es-CL" sz="1600" i="1" dirty="0">
                <a:solidFill>
                  <a:schemeClr val="bg1"/>
                </a:solidFill>
                <a:highlight>
                  <a:srgbClr val="FF0000"/>
                </a:highlight>
                <a:latin typeface="Roboto Lt" pitchFamily="2" charset="0"/>
                <a:ea typeface="Roboto Lt" pitchFamily="2" charset="0"/>
              </a:rPr>
              <a:t>Comprobante de pago y datos personales (RUT, email y nombre completo) a: </a:t>
            </a:r>
            <a:r>
              <a:rPr lang="es-CL" sz="1600" i="1" dirty="0" err="1">
                <a:solidFill>
                  <a:schemeClr val="bg1"/>
                </a:solidFill>
                <a:highlight>
                  <a:srgbClr val="FF0000"/>
                </a:highlight>
                <a:latin typeface="Roboto Lt" pitchFamily="2" charset="0"/>
                <a:ea typeface="Roboto Lt" pitchFamily="2" charset="0"/>
              </a:rPr>
              <a:t>pagos@institute.cl</a:t>
            </a:r>
            <a:r>
              <a:rPr lang="es-CL" sz="1600" i="1" dirty="0">
                <a:solidFill>
                  <a:schemeClr val="bg1"/>
                </a:solidFill>
                <a:highlight>
                  <a:srgbClr val="FF0000"/>
                </a:highlight>
                <a:latin typeface="Roboto Lt" pitchFamily="2" charset="0"/>
                <a:ea typeface="Roboto Lt" pitchFamily="2" charset="0"/>
              </a:rPr>
              <a:t> y </a:t>
            </a:r>
            <a:r>
              <a:rPr lang="es-CL" sz="1600" i="1" dirty="0" err="1">
                <a:solidFill>
                  <a:schemeClr val="bg1"/>
                </a:solidFill>
                <a:highlight>
                  <a:srgbClr val="FF0000"/>
                </a:highlight>
                <a:latin typeface="Roboto Lt" pitchFamily="2" charset="0"/>
                <a:ea typeface="Roboto Lt" pitchFamily="2" charset="0"/>
              </a:rPr>
              <a:t>contacto@institute.cl</a:t>
            </a:r>
            <a:endParaRPr lang="es-CL" sz="1600" i="1" dirty="0">
              <a:solidFill>
                <a:schemeClr val="bg1"/>
              </a:solidFill>
              <a:highlight>
                <a:srgbClr val="FF0000"/>
              </a:highlight>
              <a:latin typeface="Roboto Lt" pitchFamily="2" charset="0"/>
              <a:ea typeface="Roboto Lt" pitchFamily="2" charset="0"/>
            </a:endParaRPr>
          </a:p>
          <a:p>
            <a:pPr algn="just">
              <a:lnSpc>
                <a:spcPct val="120000"/>
              </a:lnSpc>
            </a:pPr>
            <a:endParaRPr lang="es-CL" sz="1600" b="1" dirty="0">
              <a:latin typeface="Roboto Lt" pitchFamily="2" charset="0"/>
              <a:ea typeface="Roboto L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s-CL" sz="1400" b="1" dirty="0">
                <a:latin typeface="Roboto Cn" pitchFamily="2" charset="0"/>
                <a:ea typeface="Roboto Cn" pitchFamily="2" charset="0"/>
              </a:rPr>
              <a:t>POLÍTICA DE DEVOLUCIÓN</a:t>
            </a:r>
            <a:r>
              <a:rPr lang="es-CL" sz="1400" dirty="0">
                <a:latin typeface="Roboto Cn" pitchFamily="2" charset="0"/>
                <a:ea typeface="Roboto Cn" pitchFamily="2" charset="0"/>
              </a:rPr>
              <a:t>:</a:t>
            </a:r>
            <a:r>
              <a:rPr lang="es-CL" sz="1400" b="1" dirty="0">
                <a:latin typeface="Roboto Cn" pitchFamily="2" charset="0"/>
                <a:ea typeface="Roboto Cn" pitchFamily="2" charset="0"/>
              </a:rPr>
              <a:t> </a:t>
            </a:r>
            <a:r>
              <a:rPr lang="es-CL" sz="1400" dirty="0">
                <a:latin typeface="Roboto Light" pitchFamily="2" charset="0"/>
                <a:ea typeface="Roboto Light" pitchFamily="2" charset="0"/>
              </a:rPr>
              <a:t>Motion retornará íntegramente el dinero abonado de una inscripción, siempre y cuando el aviso de anulación sea al menos con 5 días de anticipación al inicio del programa o el curso sea cancelado.</a:t>
            </a:r>
            <a:endParaRPr lang="en-US" sz="16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719423" y="3219903"/>
            <a:ext cx="4427111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CL" sz="1600" b="1" dirty="0">
                <a:latin typeface="Roboto Cn" pitchFamily="2" charset="0"/>
                <a:ea typeface="Roboto Cn" pitchFamily="2" charset="0"/>
              </a:rPr>
              <a:t>PAGO A TRAVÉS DE WEBPAY</a:t>
            </a:r>
          </a:p>
          <a:p>
            <a:pPr algn="just">
              <a:lnSpc>
                <a:spcPct val="120000"/>
              </a:lnSpc>
            </a:pPr>
            <a:r>
              <a:rPr lang="es-CL" sz="1600" dirty="0">
                <a:latin typeface="Roboto Light" pitchFamily="2" charset="0"/>
                <a:ea typeface="Roboto Ligh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www.webpay.cl</a:t>
            </a:r>
            <a:r>
              <a:rPr lang="es-CL" sz="1600" dirty="0">
                <a:latin typeface="Roboto Light" pitchFamily="2" charset="0"/>
                <a:ea typeface="Roboto Light" pitchFamily="2" charset="0"/>
              </a:rPr>
              <a:t> (Rubros: Centros deportivos y afines/establecimientos: INSTITUTE - MOTION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501D726-1E12-6A4F-B853-CD07F58C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49D831B-6395-3D45-98C2-1FAE1BF8DD57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1CFE907-068A-9A49-B8F9-66D9A7BEB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2ECF93C-4EDD-814E-9FC8-5AF40A7E1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90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COMUNICACIÓN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497692" y="3100678"/>
            <a:ext cx="5117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Roboto Lt" pitchFamily="2" charset="0"/>
                <a:ea typeface="Roboto Lt" pitchFamily="2" charset="0"/>
              </a:rPr>
              <a:t>Una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buena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comunicación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es la base de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cualquier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mecanismo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de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aprendizaje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; por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eso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trataremos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de responder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todas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tus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dudas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 y </a:t>
            </a:r>
            <a:r>
              <a:rPr lang="en-US" sz="2800" dirty="0" err="1">
                <a:latin typeface="Roboto Lt" pitchFamily="2" charset="0"/>
                <a:ea typeface="Roboto Lt" pitchFamily="2" charset="0"/>
              </a:rPr>
              <a:t>preguntas</a:t>
            </a:r>
            <a:r>
              <a:rPr lang="en-US" sz="2800" dirty="0">
                <a:latin typeface="Roboto Lt" pitchFamily="2" charset="0"/>
                <a:ea typeface="Roboto Lt" pitchFamily="2" charset="0"/>
              </a:rPr>
              <a:t>.</a:t>
            </a:r>
          </a:p>
        </p:txBody>
      </p:sp>
      <p:pic>
        <p:nvPicPr>
          <p:cNvPr id="9" name="Imagen 8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5D3A892B-A101-0647-8119-874075B34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8" r="9661" b="-2"/>
          <a:stretch/>
        </p:blipFill>
        <p:spPr>
          <a:xfrm>
            <a:off x="6095999" y="2132150"/>
            <a:ext cx="3900659" cy="3900659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Imagen 9" descr="Imagen que contiene interior, persona, pared, suelo&#10;&#10;Descripción generada automáticamente">
            <a:extLst>
              <a:ext uri="{FF2B5EF4-FFF2-40B4-BE49-F238E27FC236}">
                <a16:creationId xmlns:a16="http://schemas.microsoft.com/office/drawing/2014/main" id="{0082168B-34A5-114E-84CE-62194919D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62" r="8400" b="1"/>
          <a:stretch/>
        </p:blipFill>
        <p:spPr>
          <a:xfrm>
            <a:off x="9736474" y="2236904"/>
            <a:ext cx="2458445" cy="2124588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1" name="Imagen 10" descr="Imagen que contiene interior, persona, sentado, mesa&#10;&#10;Descripción generada automáticamente">
            <a:extLst>
              <a:ext uri="{FF2B5EF4-FFF2-40B4-BE49-F238E27FC236}">
                <a16:creationId xmlns:a16="http://schemas.microsoft.com/office/drawing/2014/main" id="{33D70D1E-B7E6-F343-BA2B-B678EBEB6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62" r="12309" b="5"/>
          <a:stretch/>
        </p:blipFill>
        <p:spPr>
          <a:xfrm>
            <a:off x="9544050" y="4197216"/>
            <a:ext cx="2647950" cy="2300463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EF53B54C-F72B-7040-8AFC-E033DCDAC57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C19B3E8-0B90-C94D-A23C-D388958413D3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D044F86-D1B9-B94D-A7FA-379C7587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A5303F5-BAF0-9149-AA6B-180AFBE1F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48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35F0BB79-58DB-4443-8DB9-A8E1F401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9" r="15015"/>
          <a:stretch/>
        </p:blipFill>
        <p:spPr>
          <a:xfrm>
            <a:off x="4828" y="3487036"/>
            <a:ext cx="3730831" cy="3370974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ángulo 3"/>
          <p:cNvSpPr/>
          <p:nvPr/>
        </p:nvSpPr>
        <p:spPr>
          <a:xfrm>
            <a:off x="0" y="920276"/>
            <a:ext cx="12192000" cy="1319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>
                <a:solidFill>
                  <a:srgbClr val="000000"/>
                </a:solidFill>
                <a:latin typeface="Roboto Cn" pitchFamily="2" charset="0"/>
                <a:ea typeface="Roboto Cn" pitchFamily="2" charset="0"/>
              </a:rPr>
              <a:t>INSTALACIONES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493397"/>
            <a:ext cx="12192000" cy="364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Motion Institute </a:t>
            </a:r>
            <a:r>
              <a:rPr lang="es-ES" sz="120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® | extension@motioncenter.cl | Instagram: @motion.institute</a:t>
            </a:r>
          </a:p>
        </p:txBody>
      </p:sp>
      <p:pic>
        <p:nvPicPr>
          <p:cNvPr id="13" name="Imagen 12" descr="Imagen que contiene persona, interior, grupo, suelo&#10;&#10;Descripción generada automáticamente">
            <a:extLst>
              <a:ext uri="{FF2B5EF4-FFF2-40B4-BE49-F238E27FC236}">
                <a16:creationId xmlns:a16="http://schemas.microsoft.com/office/drawing/2014/main" id="{35C1F33A-F731-8A48-92C7-311D6ACAE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62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rcRect l="18594" r="14658" b="3"/>
          <a:stretch/>
        </p:blipFill>
        <p:spPr>
          <a:xfrm>
            <a:off x="3301795" y="2247872"/>
            <a:ext cx="3366634" cy="3366634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4" name="Marcador de contenido 4" descr="Imagen que contiene interior, persona, techo, suelo&#10;&#10;Descripción generada automáticamente">
            <a:extLst>
              <a:ext uri="{FF2B5EF4-FFF2-40B4-BE49-F238E27FC236}">
                <a16:creationId xmlns:a16="http://schemas.microsoft.com/office/drawing/2014/main" id="{101E5734-B946-2047-B7C0-75985D5D1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3" r="12469" b="-3"/>
          <a:stretch/>
        </p:blipFill>
        <p:spPr>
          <a:xfrm>
            <a:off x="21" y="2242190"/>
            <a:ext cx="2129862" cy="1816024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DEB8F32F-4491-C046-BE43-2C613A54ABB7}"/>
              </a:ext>
            </a:extLst>
          </p:cNvPr>
          <p:cNvSpPr/>
          <p:nvPr/>
        </p:nvSpPr>
        <p:spPr>
          <a:xfrm>
            <a:off x="6808424" y="2967482"/>
            <a:ext cx="5076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800" dirty="0">
                <a:latin typeface="Roboto Lt" pitchFamily="2" charset="0"/>
                <a:ea typeface="Roboto Lt" pitchFamily="2" charset="0"/>
              </a:rPr>
              <a:t>Gimnasio de primer nivel con equipamiento de vanguardia mundial para realizar pasos prácticos</a:t>
            </a:r>
            <a:r>
              <a:rPr lang="es-CL" sz="2400" dirty="0">
                <a:latin typeface="Roboto Lt" pitchFamily="2" charset="0"/>
                <a:ea typeface="Roboto Lt" pitchFamily="2" charset="0"/>
              </a:rPr>
              <a:t>.</a:t>
            </a:r>
            <a:endParaRPr lang="en-US" sz="2400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8E5A5377-BA26-6548-8F9B-8A43B7060A3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92" y="217299"/>
            <a:ext cx="2180870" cy="608682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40FCD61C-9A94-2848-B7D9-368B2B8C123D}"/>
              </a:ext>
            </a:extLst>
          </p:cNvPr>
          <p:cNvGrpSpPr/>
          <p:nvPr/>
        </p:nvGrpSpPr>
        <p:grpSpPr>
          <a:xfrm>
            <a:off x="9758508" y="348782"/>
            <a:ext cx="2156516" cy="345716"/>
            <a:chOff x="4195057" y="1231411"/>
            <a:chExt cx="3973902" cy="637066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4B044FC-10AD-234B-9562-A6A726BD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>
              <a:fillRect/>
            </a:stretch>
          </p:blipFill>
          <p:spPr>
            <a:xfrm>
              <a:off x="4195057" y="1388044"/>
              <a:ext cx="1946495" cy="323803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BB1C96C-2E41-2243-AA65-15C934E3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3552" y="1231411"/>
              <a:ext cx="1605407" cy="63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512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11499</TotalTime>
  <Words>1284</Words>
  <Application>Microsoft Office PowerPoint</Application>
  <PresentationFormat>Panorámica</PresentationFormat>
  <Paragraphs>124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Roboto Cn</vt:lpstr>
      <vt:lpstr>Roboto Light</vt:lpstr>
      <vt:lpstr>Roboto Lt</vt:lpstr>
      <vt:lpstr>Roboto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Espildora Brunet</dc:creator>
  <cp:lastModifiedBy>patty echeverry</cp:lastModifiedBy>
  <cp:revision>90</cp:revision>
  <dcterms:created xsi:type="dcterms:W3CDTF">2020-01-14T03:23:49Z</dcterms:created>
  <dcterms:modified xsi:type="dcterms:W3CDTF">2022-02-08T14:42:46Z</dcterms:modified>
</cp:coreProperties>
</file>